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8" r:id="rId4"/>
    <p:sldId id="279" r:id="rId5"/>
    <p:sldId id="280" r:id="rId6"/>
    <p:sldId id="260" r:id="rId7"/>
    <p:sldId id="261" r:id="rId8"/>
    <p:sldId id="262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81" r:id="rId22"/>
    <p:sldId id="258" r:id="rId23"/>
    <p:sldId id="2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59" d="100"/>
          <a:sy n="59" d="100"/>
        </p:scale>
        <p:origin x="4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087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5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835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975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72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446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505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804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4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4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57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9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7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2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7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5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9050AF9-BA14-45C4-A52F-A5E6655CD10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402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캐릭터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및 모션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액션 </a:t>
            </a:r>
            <a:r>
              <a:rPr lang="en-US" altLang="ko-KR" dirty="0" smtClean="0"/>
              <a:t>RPG </a:t>
            </a:r>
            <a:r>
              <a:rPr lang="ko-KR" altLang="en-US" dirty="0" smtClean="0"/>
              <a:t>캐릭터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88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공격</a:t>
            </a:r>
            <a:endParaRPr lang="ko-KR" altLang="en-US" dirty="0"/>
          </a:p>
        </p:txBody>
      </p:sp>
      <p:sp>
        <p:nvSpPr>
          <p:cNvPr id="5" name="육각형 4"/>
          <p:cNvSpPr/>
          <p:nvPr/>
        </p:nvSpPr>
        <p:spPr>
          <a:xfrm>
            <a:off x="6612025" y="1562100"/>
            <a:ext cx="3145266" cy="3085458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육각형 6"/>
          <p:cNvSpPr/>
          <p:nvPr/>
        </p:nvSpPr>
        <p:spPr>
          <a:xfrm>
            <a:off x="9035397" y="3513220"/>
            <a:ext cx="2919896" cy="2791295"/>
          </a:xfrm>
          <a:prstGeom prst="hexag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555930"/>
              </p:ext>
            </p:extLst>
          </p:nvPr>
        </p:nvGraphicFramePr>
        <p:xfrm>
          <a:off x="850230" y="2514600"/>
          <a:ext cx="5358065" cy="3927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069"/>
                <a:gridCol w="4396996"/>
              </a:tblGrid>
              <a:tr h="745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마우스 왼 클릭</a:t>
                      </a:r>
                      <a:endParaRPr lang="en-US" altLang="ko-KR" sz="18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5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축구의 기본 슛 자세로 적을 공격</a:t>
                      </a:r>
                      <a:endParaRPr lang="en-US" altLang="ko-KR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5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15</a:t>
                      </a:r>
                      <a:r>
                        <a:rPr lang="ko-KR" altLang="en-US" sz="1800" dirty="0" smtClean="0"/>
                        <a:t>프레임</a:t>
                      </a:r>
                      <a:endParaRPr lang="en-US" altLang="ko-KR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800" dirty="0" smtClean="0"/>
                        <a:t>왼발로 땅을 찍은 뒤 오른 발로 강하게</a:t>
                      </a:r>
                      <a:r>
                        <a:rPr lang="en-US" altLang="ko-KR" sz="1800" dirty="0" smtClean="0"/>
                        <a:t> </a:t>
                      </a:r>
                      <a:r>
                        <a:rPr lang="ko-KR" altLang="en-US" sz="1800" dirty="0" smtClean="0"/>
                        <a:t>걷어 차며 한 바퀴 돈다</a:t>
                      </a:r>
                      <a:endParaRPr lang="en-US" altLang="ko-KR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기본 공격으로서 </a:t>
                      </a:r>
                      <a:r>
                        <a:rPr lang="en-US" altLang="ko-KR" sz="1800" dirty="0" smtClean="0"/>
                        <a:t>1</a:t>
                      </a:r>
                      <a:r>
                        <a:rPr lang="ko-KR" altLang="en-US" sz="1800" dirty="0" smtClean="0"/>
                        <a:t>초 내에 마무리 되는 동작</a:t>
                      </a:r>
                      <a:endParaRPr lang="en-US" altLang="ko-KR" sz="1800" dirty="0" smtClean="0"/>
                    </a:p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걷어 차는 부분에서 타격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86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콤보 공격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육각형 4"/>
          <p:cNvSpPr/>
          <p:nvPr/>
        </p:nvSpPr>
        <p:spPr>
          <a:xfrm>
            <a:off x="6676195" y="1495244"/>
            <a:ext cx="3145266" cy="3085458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육각형 6"/>
          <p:cNvSpPr/>
          <p:nvPr/>
        </p:nvSpPr>
        <p:spPr>
          <a:xfrm>
            <a:off x="9047747" y="3561346"/>
            <a:ext cx="3089845" cy="2727127"/>
          </a:xfrm>
          <a:prstGeom prst="hexag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006676"/>
              </p:ext>
            </p:extLst>
          </p:nvPr>
        </p:nvGraphicFramePr>
        <p:xfrm>
          <a:off x="850230" y="2514600"/>
          <a:ext cx="5438275" cy="3823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456"/>
                <a:gridCol w="4462819"/>
              </a:tblGrid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기본 공격 모션 완료 후 </a:t>
                      </a: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프레임 내에 마우스 왼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뒤로 </a:t>
                      </a:r>
                      <a:r>
                        <a:rPr lang="ko-KR" altLang="en-US" sz="1800" dirty="0" err="1" smtClean="0"/>
                        <a:t>덤블링</a:t>
                      </a:r>
                      <a:r>
                        <a:rPr lang="ko-KR" altLang="en-US" sz="1800" dirty="0" smtClean="0"/>
                        <a:t> 하며 발등으로 턱을 올려 찬다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10</a:t>
                      </a:r>
                      <a:r>
                        <a:rPr lang="ko-KR" altLang="en-US" sz="1800" dirty="0" smtClean="0"/>
                        <a:t>프레임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800" dirty="0" smtClean="0"/>
                        <a:t>백 </a:t>
                      </a:r>
                      <a:r>
                        <a:rPr lang="ko-KR" altLang="en-US" sz="1800" dirty="0" err="1" smtClean="0"/>
                        <a:t>덤블링</a:t>
                      </a:r>
                      <a:r>
                        <a:rPr lang="ko-KR" altLang="en-US" sz="1800" dirty="0" smtClean="0"/>
                        <a:t> 완료 후 바닥에 살짝 앉는 쪼그린 동작으로 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발끝으로 올려 칠 때 타격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3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콤보 공격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육각형 6"/>
          <p:cNvSpPr/>
          <p:nvPr/>
        </p:nvSpPr>
        <p:spPr>
          <a:xfrm>
            <a:off x="7154779" y="2005263"/>
            <a:ext cx="4752388" cy="4283211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96061"/>
              </p:ext>
            </p:extLst>
          </p:nvPr>
        </p:nvGraphicFramePr>
        <p:xfrm>
          <a:off x="850230" y="2514600"/>
          <a:ext cx="5438275" cy="3823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456"/>
                <a:gridCol w="4462819"/>
              </a:tblGrid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err="1" smtClean="0">
                          <a:solidFill>
                            <a:schemeClr val="bg1"/>
                          </a:solidFill>
                        </a:rPr>
                        <a:t>콤보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 공격</a:t>
                      </a: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모션 완료 후 </a:t>
                      </a: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프레임 내에 마우스 왼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err="1" smtClean="0"/>
                        <a:t>비보잉의</a:t>
                      </a:r>
                      <a:r>
                        <a:rPr lang="ko-KR" altLang="en-US" sz="1800" dirty="0" smtClean="0"/>
                        <a:t> </a:t>
                      </a:r>
                      <a:r>
                        <a:rPr lang="ko-KR" altLang="en-US" sz="1800" dirty="0" err="1" smtClean="0"/>
                        <a:t>토마스</a:t>
                      </a:r>
                      <a:endParaRPr lang="ko-KR" altLang="en-US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30 </a:t>
                      </a:r>
                      <a:r>
                        <a:rPr lang="ko-KR" altLang="en-US" sz="1800" dirty="0" smtClean="0"/>
                        <a:t>프레임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err="1" smtClean="0"/>
                        <a:t>토마스를</a:t>
                      </a:r>
                      <a:r>
                        <a:rPr lang="ko-KR" altLang="en-US" sz="1800" dirty="0" smtClean="0"/>
                        <a:t> 추며 연타 공격을 함</a:t>
                      </a:r>
                      <a:r>
                        <a:rPr lang="en-US" altLang="ko-KR" sz="1800" dirty="0" smtClean="0"/>
                        <a:t>.</a:t>
                      </a:r>
                    </a:p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공격 대상은 공중에 살짝 띄움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프레임 마다 타격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1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강공격</a:t>
            </a:r>
            <a:endParaRPr lang="ko-KR" altLang="en-US" dirty="0"/>
          </a:p>
        </p:txBody>
      </p:sp>
      <p:sp>
        <p:nvSpPr>
          <p:cNvPr id="7" name="육각형 6"/>
          <p:cNvSpPr/>
          <p:nvPr/>
        </p:nvSpPr>
        <p:spPr>
          <a:xfrm>
            <a:off x="7154779" y="2005263"/>
            <a:ext cx="4752388" cy="4283211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75770"/>
              </p:ext>
            </p:extLst>
          </p:nvPr>
        </p:nvGraphicFramePr>
        <p:xfrm>
          <a:off x="850230" y="2514600"/>
          <a:ext cx="5438275" cy="3823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456"/>
                <a:gridCol w="4462819"/>
              </a:tblGrid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마우스 오른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축구의 공중 발리 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30 </a:t>
                      </a:r>
                      <a:r>
                        <a:rPr lang="ko-KR" altLang="en-US" sz="1800" dirty="0" smtClean="0"/>
                        <a:t>프레임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공중으로 살짝 뛰어올라 강한 슈팅 공격</a:t>
                      </a:r>
                      <a:endParaRPr lang="en-US" altLang="ko-KR" sz="1800" dirty="0" smtClean="0"/>
                    </a:p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공격 시 축구공이 나감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 대상의 주변도 함께 공격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범위 공격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58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회피</a:t>
            </a:r>
            <a:endParaRPr lang="ko-KR" altLang="en-US" dirty="0"/>
          </a:p>
        </p:txBody>
      </p:sp>
      <p:sp>
        <p:nvSpPr>
          <p:cNvPr id="7" name="육각형 6"/>
          <p:cNvSpPr/>
          <p:nvPr/>
        </p:nvSpPr>
        <p:spPr>
          <a:xfrm>
            <a:off x="7154779" y="2005263"/>
            <a:ext cx="4752388" cy="4283211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682852"/>
              </p:ext>
            </p:extLst>
          </p:nvPr>
        </p:nvGraphicFramePr>
        <p:xfrm>
          <a:off x="850230" y="2514600"/>
          <a:ext cx="5438275" cy="3823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456"/>
                <a:gridCol w="4462819"/>
              </a:tblGrid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키보드 </a:t>
                      </a: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</a:rPr>
                        <a:t>W,A,S,D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키 누른 상태에서</a:t>
                      </a: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왼쪽 </a:t>
                      </a: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</a:rPr>
                        <a:t>Shift 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키 눌렀을 때</a:t>
                      </a:r>
                      <a:endParaRPr lang="en-US" altLang="ko-KR" sz="18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축구의 </a:t>
                      </a:r>
                      <a:r>
                        <a:rPr lang="ko-KR" altLang="en-US" sz="1800" dirty="0" err="1" smtClean="0"/>
                        <a:t>마르세이유</a:t>
                      </a:r>
                      <a:r>
                        <a:rPr lang="ko-KR" altLang="en-US" sz="1800" dirty="0" smtClean="0"/>
                        <a:t> 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30 </a:t>
                      </a:r>
                      <a:r>
                        <a:rPr lang="ko-KR" altLang="en-US" sz="1800" dirty="0" smtClean="0"/>
                        <a:t>프레임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몸을 한 바퀴 회전하며 다리를 교체해서 진행 방향으로 나감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애니메이션 진행 중 무적 상황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모션 중 공격 당했을 때 몸이 빛나는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이펙트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6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피격</a:t>
            </a:r>
            <a:endParaRPr lang="ko-KR" altLang="en-US" dirty="0"/>
          </a:p>
        </p:txBody>
      </p:sp>
      <p:sp>
        <p:nvSpPr>
          <p:cNvPr id="7" name="육각형 6"/>
          <p:cNvSpPr/>
          <p:nvPr/>
        </p:nvSpPr>
        <p:spPr>
          <a:xfrm>
            <a:off x="7154779" y="2005263"/>
            <a:ext cx="4752388" cy="4283211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055389"/>
              </p:ext>
            </p:extLst>
          </p:nvPr>
        </p:nvGraphicFramePr>
        <p:xfrm>
          <a:off x="850230" y="2514600"/>
          <a:ext cx="5438275" cy="3823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456"/>
                <a:gridCol w="4462819"/>
              </a:tblGrid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피격 당했을 때</a:t>
                      </a:r>
                      <a:endParaRPr lang="en-US" altLang="ko-KR" sz="18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err="1" smtClean="0"/>
                        <a:t>소울칼리버</a:t>
                      </a:r>
                      <a:r>
                        <a:rPr lang="ko-KR" altLang="en-US" sz="1800" baseline="0" dirty="0" smtClean="0"/>
                        <a:t> </a:t>
                      </a:r>
                      <a:r>
                        <a:rPr lang="ko-KR" altLang="en-US" sz="1800" baseline="0" dirty="0" err="1" smtClean="0"/>
                        <a:t>아이비</a:t>
                      </a:r>
                      <a:r>
                        <a:rPr lang="ko-KR" altLang="en-US" sz="1800" baseline="0" dirty="0" smtClean="0"/>
                        <a:t> 약 </a:t>
                      </a:r>
                      <a:r>
                        <a:rPr lang="ko-KR" altLang="en-US" sz="1800" baseline="0" dirty="0" err="1" smtClean="0"/>
                        <a:t>공격시</a:t>
                      </a:r>
                      <a:r>
                        <a:rPr lang="ko-KR" altLang="en-US" sz="1800" baseline="0" dirty="0" smtClean="0"/>
                        <a:t> 피격모션</a:t>
                      </a:r>
                      <a:endParaRPr lang="ko-KR" altLang="en-US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10 </a:t>
                      </a:r>
                      <a:r>
                        <a:rPr lang="ko-KR" altLang="en-US" sz="1800" dirty="0" smtClean="0"/>
                        <a:t>프레임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팔을 살짝 벌리며 몸을 펴는 듯한 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피격 시 살짝 경직 되는 효과를 내기 위해 캐릭터가 진동함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88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쓰러짐 시작</a:t>
            </a:r>
            <a:endParaRPr lang="ko-KR" altLang="en-US" dirty="0"/>
          </a:p>
        </p:txBody>
      </p:sp>
      <p:sp>
        <p:nvSpPr>
          <p:cNvPr id="7" name="육각형 6"/>
          <p:cNvSpPr/>
          <p:nvPr/>
        </p:nvSpPr>
        <p:spPr>
          <a:xfrm>
            <a:off x="7154779" y="2005263"/>
            <a:ext cx="4752388" cy="4283211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75361"/>
              </p:ext>
            </p:extLst>
          </p:nvPr>
        </p:nvGraphicFramePr>
        <p:xfrm>
          <a:off x="850230" y="2323416"/>
          <a:ext cx="5613200" cy="396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832"/>
                <a:gridCol w="4606368"/>
              </a:tblGrid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err="1" smtClean="0">
                          <a:solidFill>
                            <a:schemeClr val="bg1"/>
                          </a:solidFill>
                        </a:rPr>
                        <a:t>강공격이나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800" b="0" dirty="0" err="1" smtClean="0">
                          <a:solidFill>
                            <a:schemeClr val="bg1"/>
                          </a:solidFill>
                        </a:rPr>
                        <a:t>스킬로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 피격 됐을 때</a:t>
                      </a:r>
                      <a:endParaRPr lang="en-US" altLang="ko-KR" sz="1800" b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사망 했을 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마비노기 </a:t>
                      </a:r>
                      <a:r>
                        <a:rPr lang="ko-KR" altLang="en-US" sz="1800" dirty="0" smtClean="0"/>
                        <a:t>영웅전의 </a:t>
                      </a:r>
                      <a:r>
                        <a:rPr lang="ko-KR" altLang="en-US" sz="1800" dirty="0" smtClean="0"/>
                        <a:t>공중 피격 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5 </a:t>
                      </a:r>
                      <a:r>
                        <a:rPr lang="ko-KR" altLang="en-US" sz="1800" dirty="0" smtClean="0"/>
                        <a:t>프레임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허리가 뒤로 젖혀지며 공중에 떠오른 상태</a:t>
                      </a:r>
                      <a:endParaRPr lang="en-US" altLang="ko-KR" sz="1800" dirty="0" smtClean="0"/>
                    </a:p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팔은 몸보다 위쪽으로 뻗는다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공중에 떠있는 동안 반복 재생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9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쓰러짐 끝</a:t>
            </a:r>
            <a:endParaRPr lang="ko-KR" altLang="en-US" dirty="0"/>
          </a:p>
        </p:txBody>
      </p:sp>
      <p:sp>
        <p:nvSpPr>
          <p:cNvPr id="7" name="육각형 6"/>
          <p:cNvSpPr/>
          <p:nvPr/>
        </p:nvSpPr>
        <p:spPr>
          <a:xfrm>
            <a:off x="7154779" y="2005263"/>
            <a:ext cx="4752388" cy="4283211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17669"/>
              </p:ext>
            </p:extLst>
          </p:nvPr>
        </p:nvGraphicFramePr>
        <p:xfrm>
          <a:off x="850230" y="2514600"/>
          <a:ext cx="5438275" cy="3823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456"/>
                <a:gridCol w="4462819"/>
              </a:tblGrid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쓰러짐 시작 모션이 끝났을 때</a:t>
                      </a:r>
                      <a:endParaRPr lang="ko-KR" altLang="en-US" sz="18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마비노기의 쓰러짐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1 </a:t>
                      </a:r>
                      <a:r>
                        <a:rPr lang="ko-KR" altLang="en-US" sz="1800" dirty="0" smtClean="0"/>
                        <a:t>프레임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살짝 비스듬하게 누워 고개를 옆으로 완전히 돌린다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쓰러짐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 상태일 때 반복 재생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08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일어서기</a:t>
            </a:r>
            <a:endParaRPr lang="ko-KR" altLang="en-US" dirty="0"/>
          </a:p>
        </p:txBody>
      </p:sp>
      <p:sp>
        <p:nvSpPr>
          <p:cNvPr id="7" name="육각형 6"/>
          <p:cNvSpPr/>
          <p:nvPr/>
        </p:nvSpPr>
        <p:spPr>
          <a:xfrm>
            <a:off x="7154779" y="2005263"/>
            <a:ext cx="4752388" cy="4283211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914621"/>
              </p:ext>
            </p:extLst>
          </p:nvPr>
        </p:nvGraphicFramePr>
        <p:xfrm>
          <a:off x="850230" y="2514600"/>
          <a:ext cx="5438275" cy="3823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456"/>
                <a:gridCol w="4462819"/>
              </a:tblGrid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쓰러짐 상태가 해제됐을 때</a:t>
                      </a:r>
                      <a:endParaRPr lang="en-US" altLang="ko-KR" sz="1800" b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사망 상태가 해제됐을 때</a:t>
                      </a:r>
                      <a:endParaRPr lang="ko-KR" altLang="en-US" sz="18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체조의 </a:t>
                      </a:r>
                      <a:r>
                        <a:rPr lang="ko-KR" altLang="en-US" sz="1800" dirty="0" err="1" smtClean="0"/>
                        <a:t>덤블링</a:t>
                      </a:r>
                      <a:r>
                        <a:rPr lang="ko-KR" altLang="en-US" sz="1800" dirty="0" smtClean="0"/>
                        <a:t> </a:t>
                      </a:r>
                      <a:r>
                        <a:rPr lang="ko-KR" altLang="en-US" sz="1800" dirty="0" err="1" smtClean="0"/>
                        <a:t>손짚고</a:t>
                      </a:r>
                      <a:r>
                        <a:rPr lang="ko-KR" altLang="en-US" sz="1800" dirty="0" smtClean="0"/>
                        <a:t> </a:t>
                      </a:r>
                      <a:r>
                        <a:rPr lang="ko-KR" altLang="en-US" sz="1800" dirty="0" err="1" smtClean="0"/>
                        <a:t>앞돌기</a:t>
                      </a:r>
                      <a:endParaRPr lang="ko-KR" altLang="en-US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5~10 </a:t>
                      </a:r>
                      <a:r>
                        <a:rPr lang="ko-KR" altLang="en-US" sz="1800" dirty="0" smtClean="0"/>
                        <a:t>프레임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팔을 머리 위로해 땅을 짚고 하반신을 뒤로 젖혀 튕기듯이 일어난다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모션 동안 무적 판정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5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스킬</a:t>
            </a:r>
            <a:r>
              <a:rPr lang="en-US" altLang="ko-KR" dirty="0" smtClean="0"/>
              <a:t>1 </a:t>
            </a:r>
            <a:r>
              <a:rPr lang="ko-KR" altLang="en-US" dirty="0" smtClean="0"/>
              <a:t>트래핑</a:t>
            </a:r>
            <a:endParaRPr lang="ko-KR" altLang="en-US" dirty="0"/>
          </a:p>
        </p:txBody>
      </p:sp>
      <p:sp>
        <p:nvSpPr>
          <p:cNvPr id="7" name="육각형 6"/>
          <p:cNvSpPr/>
          <p:nvPr/>
        </p:nvSpPr>
        <p:spPr>
          <a:xfrm>
            <a:off x="7154779" y="2005264"/>
            <a:ext cx="2294021" cy="2101516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06265"/>
              </p:ext>
            </p:extLst>
          </p:nvPr>
        </p:nvGraphicFramePr>
        <p:xfrm>
          <a:off x="850230" y="2514600"/>
          <a:ext cx="5438275" cy="3965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456"/>
                <a:gridCol w="4462819"/>
              </a:tblGrid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키보드 </a:t>
                      </a: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</a:rPr>
                        <a:t>Q 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키 눌렀을 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축구의 트래핑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30~60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프레임</a:t>
                      </a:r>
                      <a:endParaRPr lang="ko-KR" altLang="en-US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상대를 공 삼아 무릎으로 올려 찬 후 다른 발등으로 살짝 올려 차고 다시 발을 바꿔 강하게 </a:t>
                      </a:r>
                      <a:r>
                        <a:rPr lang="ko-KR" altLang="en-US" sz="1800" dirty="0" err="1" smtClean="0"/>
                        <a:t>올려찬다</a:t>
                      </a:r>
                      <a:endParaRPr lang="ko-KR" altLang="en-US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 번의 타격으로 이루어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 공격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전방에 대한 범위 공격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육각형 4"/>
          <p:cNvSpPr/>
          <p:nvPr/>
        </p:nvSpPr>
        <p:spPr>
          <a:xfrm>
            <a:off x="9296400" y="3264570"/>
            <a:ext cx="2294021" cy="2101516"/>
          </a:xfrm>
          <a:prstGeom prst="hexag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육각형 5"/>
          <p:cNvSpPr/>
          <p:nvPr/>
        </p:nvSpPr>
        <p:spPr>
          <a:xfrm>
            <a:off x="7299158" y="4451686"/>
            <a:ext cx="2294021" cy="2101516"/>
          </a:xfrm>
          <a:prstGeom prst="hexagon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8839200" y="3264570"/>
            <a:ext cx="994611" cy="8422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8839200" y="4732421"/>
            <a:ext cx="870284" cy="633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2180167"/>
            <a:ext cx="4815005" cy="402336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바비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킴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타입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민첩</a:t>
            </a:r>
            <a:r>
              <a:rPr lang="ko-KR" altLang="en-US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형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성별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여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나이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: 10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대 후반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무쇠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장화를 착용한 스트리트 댄스를 기반으로 한 스트리트 풋볼 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선수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스트리트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댄스를 사용하거나 스트리트 풋볼의 볼 트래핑을 사용하여 적을 띄워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콤보로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기술을 사용해 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공격한다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72" y="2180166"/>
            <a:ext cx="5043440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스킬</a:t>
            </a:r>
            <a:r>
              <a:rPr lang="en-US" altLang="ko-KR" dirty="0" smtClean="0"/>
              <a:t>2 </a:t>
            </a:r>
            <a:r>
              <a:rPr lang="ko-KR" altLang="en-US" dirty="0" err="1" smtClean="0"/>
              <a:t>바이시클킥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07344"/>
              </p:ext>
            </p:extLst>
          </p:nvPr>
        </p:nvGraphicFramePr>
        <p:xfrm>
          <a:off x="800125" y="2226502"/>
          <a:ext cx="5438275" cy="4239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456"/>
                <a:gridCol w="4462819"/>
              </a:tblGrid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키보드 </a:t>
                      </a: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</a:rPr>
                        <a:t>E 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키 눌렀을 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축구의 오버헤드 킥으로 알려진 </a:t>
                      </a:r>
                      <a:r>
                        <a:rPr lang="ko-KR" altLang="en-US" sz="1800" dirty="0" err="1" smtClean="0"/>
                        <a:t>바이시클</a:t>
                      </a:r>
                      <a:r>
                        <a:rPr lang="ko-KR" altLang="en-US" sz="1800" dirty="0" smtClean="0"/>
                        <a:t> 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2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30~60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프레임</a:t>
                      </a:r>
                      <a:endParaRPr lang="ko-KR" altLang="en-US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전방의 대상을 목표로 몸을 완전히 공중으로 띄운 상태에서 하체를 위로 가게 한 자세로 상대의 머리를 찍어 내리는 다른 느낌으로 걷어차고 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73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피격 당한 상대는 약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3m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날아가며 부딪힌 주변 대상에게 범위 공격 효과를 준다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육각형 9"/>
          <p:cNvSpPr/>
          <p:nvPr/>
        </p:nvSpPr>
        <p:spPr>
          <a:xfrm>
            <a:off x="7154779" y="2005263"/>
            <a:ext cx="4752388" cy="4283211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4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FSM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65" y="509290"/>
            <a:ext cx="6576165" cy="5933264"/>
          </a:xfrm>
        </p:spPr>
      </p:pic>
    </p:spTree>
    <p:extLst>
      <p:ext uri="{BB962C8B-B14F-4D97-AF65-F5344CB8AC3E}">
        <p14:creationId xmlns:p14="http://schemas.microsoft.com/office/powerpoint/2010/main" val="221912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FSM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41" y="1092072"/>
            <a:ext cx="5500170" cy="5317840"/>
          </a:xfrm>
        </p:spPr>
      </p:pic>
      <p:sp>
        <p:nvSpPr>
          <p:cNvPr id="6" name="TextBox 5"/>
          <p:cNvSpPr txBox="1"/>
          <p:nvPr/>
        </p:nvSpPr>
        <p:spPr>
          <a:xfrm>
            <a:off x="1141413" y="2145268"/>
            <a:ext cx="4128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/>
              </a:rPr>
              <a:t>일반 상태</a:t>
            </a:r>
            <a:endParaRPr lang="en-US" altLang="ko-KR" dirty="0" smtClean="0">
              <a:latin typeface="나눔바른고딕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/>
              </a:rPr>
              <a:t>기본적인 상태이다</a:t>
            </a:r>
            <a:endParaRPr lang="en-US" altLang="ko-KR" dirty="0" smtClean="0">
              <a:latin typeface="나눔바른고딕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/>
              </a:rPr>
              <a:t>전투</a:t>
            </a:r>
            <a:r>
              <a:rPr lang="en-US" altLang="ko-KR" dirty="0" smtClean="0">
                <a:latin typeface="나눔바른고딕"/>
              </a:rPr>
              <a:t>, </a:t>
            </a:r>
            <a:r>
              <a:rPr lang="ko-KR" altLang="en-US" dirty="0" smtClean="0">
                <a:latin typeface="나눔바른고딕"/>
              </a:rPr>
              <a:t>이동이 해당된다</a:t>
            </a:r>
            <a:endParaRPr lang="en-US" altLang="ko-KR" dirty="0" smtClean="0">
              <a:latin typeface="나눔바른고딕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나눔바른고딕"/>
              </a:rPr>
              <a:t>액션 </a:t>
            </a:r>
            <a:r>
              <a:rPr lang="en-US" altLang="ko-KR" dirty="0" smtClean="0">
                <a:latin typeface="나눔바른고딕"/>
              </a:rPr>
              <a:t>RPG</a:t>
            </a:r>
            <a:r>
              <a:rPr lang="ko-KR" altLang="en-US" dirty="0" smtClean="0">
                <a:latin typeface="나눔바른고딕"/>
              </a:rPr>
              <a:t>로서 빠른 던전앤파이터나 </a:t>
            </a:r>
            <a:r>
              <a:rPr lang="ko-KR" altLang="en-US" dirty="0" err="1" smtClean="0">
                <a:latin typeface="나눔바른고딕"/>
              </a:rPr>
              <a:t>클로저스</a:t>
            </a:r>
            <a:r>
              <a:rPr lang="ko-KR" altLang="en-US" dirty="0" smtClean="0">
                <a:latin typeface="나눔바른고딕"/>
              </a:rPr>
              <a:t> 같은 </a:t>
            </a:r>
            <a:r>
              <a:rPr lang="ko-KR" altLang="en-US" dirty="0" err="1" smtClean="0">
                <a:latin typeface="나눔바른고딕"/>
              </a:rPr>
              <a:t>조작감을</a:t>
            </a:r>
            <a:r>
              <a:rPr lang="ko-KR" altLang="en-US" dirty="0" smtClean="0">
                <a:latin typeface="나눔바른고딕"/>
              </a:rPr>
              <a:t> 생각해 별도의 전투 모드를 설계하지 않았다</a:t>
            </a:r>
            <a:endParaRPr lang="ko-KR" altLang="en-US" dirty="0">
              <a:latin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617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FSM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1413" y="2145268"/>
            <a:ext cx="412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/>
              </a:rPr>
              <a:t>피격 상태</a:t>
            </a:r>
            <a:endParaRPr lang="ko-KR" altLang="en-US" dirty="0">
              <a:latin typeface="나눔바른고딕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76" y="2700251"/>
            <a:ext cx="3691929" cy="3875913"/>
          </a:xfrm>
        </p:spPr>
      </p:pic>
      <p:sp>
        <p:nvSpPr>
          <p:cNvPr id="7" name="TextBox 6"/>
          <p:cNvSpPr txBox="1"/>
          <p:nvPr/>
        </p:nvSpPr>
        <p:spPr>
          <a:xfrm>
            <a:off x="6105887" y="2145268"/>
            <a:ext cx="412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/>
              </a:rPr>
              <a:t>사망 상태</a:t>
            </a:r>
            <a:endParaRPr lang="ko-KR" altLang="en-US" dirty="0">
              <a:latin typeface="나눔바른고딕"/>
            </a:endParaRPr>
          </a:p>
        </p:txBody>
      </p:sp>
      <p:pic>
        <p:nvPicPr>
          <p:cNvPr id="8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637" y="2700250"/>
            <a:ext cx="2021850" cy="387591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5932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121085"/>
            <a:ext cx="9905998" cy="19050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캐릭터 </a:t>
            </a:r>
            <a:r>
              <a:rPr lang="ko-KR" altLang="en-US" dirty="0" err="1" smtClean="0"/>
              <a:t>스탯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502441"/>
              </p:ext>
            </p:extLst>
          </p:nvPr>
        </p:nvGraphicFramePr>
        <p:xfrm>
          <a:off x="1141413" y="2026087"/>
          <a:ext cx="9681075" cy="465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906"/>
                <a:gridCol w="914177"/>
                <a:gridCol w="1252603"/>
                <a:gridCol w="5962389"/>
              </a:tblGrid>
              <a:tr h="429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스탯</a:t>
                      </a:r>
                      <a:r>
                        <a:rPr lang="ko-KR" altLang="en-US" sz="1600" dirty="0" smtClean="0"/>
                        <a:t> 이름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자료형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스탯</a:t>
                      </a:r>
                      <a:r>
                        <a:rPr lang="ko-KR" altLang="en-US" sz="1600" dirty="0" smtClean="0"/>
                        <a:t> 범위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84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HP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(Health Point)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100~9999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현재 </a:t>
                      </a:r>
                      <a:r>
                        <a:rPr lang="en-US" altLang="ko-KR" sz="1400" dirty="0" smtClean="0"/>
                        <a:t>HP</a:t>
                      </a:r>
                      <a:r>
                        <a:rPr lang="ko-KR" altLang="en-US" sz="1400" dirty="0" smtClean="0"/>
                        <a:t>가 </a:t>
                      </a:r>
                      <a:r>
                        <a:rPr lang="en-US" altLang="ko-KR" sz="1400" dirty="0" smtClean="0"/>
                        <a:t>0 </a:t>
                      </a:r>
                      <a:r>
                        <a:rPr lang="ko-KR" altLang="en-US" sz="1400" dirty="0" smtClean="0"/>
                        <a:t>이하가 되면 캐릭터가 사망한다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적에게 피격 당했을 때 현재 </a:t>
                      </a:r>
                      <a:r>
                        <a:rPr lang="en-US" altLang="ko-KR" sz="1400" dirty="0" smtClean="0"/>
                        <a:t>HP</a:t>
                      </a:r>
                      <a:r>
                        <a:rPr lang="ko-KR" altLang="en-US" sz="1400" dirty="0" smtClean="0"/>
                        <a:t>가 감소한다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현재 </a:t>
                      </a:r>
                      <a:r>
                        <a:rPr lang="en-US" altLang="ko-KR" sz="1400" dirty="0" smtClean="0"/>
                        <a:t>HP</a:t>
                      </a:r>
                      <a:r>
                        <a:rPr lang="ko-KR" altLang="en-US" sz="1400" dirty="0" smtClean="0"/>
                        <a:t>는 아이템이나 </a:t>
                      </a:r>
                      <a:r>
                        <a:rPr lang="ko-KR" altLang="en-US" sz="1400" dirty="0" err="1" smtClean="0"/>
                        <a:t>스킬로</a:t>
                      </a:r>
                      <a:r>
                        <a:rPr lang="ko-KR" altLang="en-US" sz="1400" dirty="0" smtClean="0"/>
                        <a:t> 회복할 수 있다</a:t>
                      </a:r>
                      <a:endParaRPr lang="en-US" altLang="ko-KR" sz="1400" dirty="0" smtClean="0"/>
                    </a:p>
                  </a:txBody>
                  <a:tcPr anchor="ctr"/>
                </a:tc>
              </a:tr>
              <a:tr h="84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SP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(Skill Point)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10~2000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/>
                        <a:t>스킬을</a:t>
                      </a:r>
                      <a:r>
                        <a:rPr lang="ko-KR" altLang="en-US" sz="1400" dirty="0" smtClean="0"/>
                        <a:t> 사용할 때 소모되는 수치이다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/>
                        <a:t>스킬의</a:t>
                      </a:r>
                      <a:r>
                        <a:rPr lang="ko-KR" altLang="en-US" sz="1400" dirty="0" smtClean="0"/>
                        <a:t> 소모 값보다 현재 보유량이 부족하면 </a:t>
                      </a:r>
                      <a:r>
                        <a:rPr lang="ko-KR" altLang="en-US" sz="1400" dirty="0" err="1" smtClean="0"/>
                        <a:t>스킬을</a:t>
                      </a:r>
                      <a:r>
                        <a:rPr lang="ko-KR" altLang="en-US" sz="1400" dirty="0" smtClean="0"/>
                        <a:t> 사용할 수 없다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전투 상태가 아닐 때 초당 일정 수치를 회복한다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00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1~99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/>
                        <a:t>파워형</a:t>
                      </a:r>
                      <a:r>
                        <a:rPr lang="ko-KR" altLang="en-US" sz="1400" dirty="0" smtClean="0"/>
                        <a:t> 캐릭터의 </a:t>
                      </a:r>
                      <a:r>
                        <a:rPr lang="ko-KR" altLang="en-US" sz="1400" dirty="0" err="1" smtClean="0"/>
                        <a:t>데미지와</a:t>
                      </a:r>
                      <a:r>
                        <a:rPr lang="ko-KR" altLang="en-US" sz="1400" dirty="0" smtClean="0"/>
                        <a:t> 관련된 수치다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높을 수록 </a:t>
                      </a:r>
                      <a:r>
                        <a:rPr lang="en-US" altLang="ko-KR" sz="1400" dirty="0" smtClean="0"/>
                        <a:t>HP</a:t>
                      </a:r>
                      <a:r>
                        <a:rPr lang="ko-KR" altLang="en-US" sz="1400" dirty="0" smtClean="0"/>
                        <a:t>가 </a:t>
                      </a:r>
                      <a:r>
                        <a:rPr lang="ko-KR" altLang="en-US" sz="1400" dirty="0" err="1" smtClean="0"/>
                        <a:t>증가한다수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00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민첩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1~99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 smtClean="0"/>
                        <a:t>민첩형</a:t>
                      </a:r>
                      <a:r>
                        <a:rPr lang="ko-KR" altLang="en-US" sz="1400" dirty="0" smtClean="0"/>
                        <a:t> 캐릭터의 </a:t>
                      </a:r>
                      <a:r>
                        <a:rPr lang="ko-KR" altLang="en-US" sz="1400" dirty="0" err="1" smtClean="0"/>
                        <a:t>데미지와</a:t>
                      </a:r>
                      <a:r>
                        <a:rPr lang="ko-KR" altLang="en-US" sz="1400" dirty="0" smtClean="0"/>
                        <a:t> 관련된 수치다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높을 수록 치명타율이 증가한다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00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지능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1~99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지능형 캐릭터의 </a:t>
                      </a:r>
                      <a:r>
                        <a:rPr lang="ko-KR" altLang="en-US" sz="1400" dirty="0" err="1" smtClean="0"/>
                        <a:t>데미지와</a:t>
                      </a:r>
                      <a:r>
                        <a:rPr lang="ko-KR" altLang="en-US" sz="1400" dirty="0" smtClean="0"/>
                        <a:t> 관련된 수치다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높을 수록 </a:t>
                      </a:r>
                      <a:r>
                        <a:rPr lang="en-US" altLang="ko-KR" sz="1400" dirty="0" smtClean="0"/>
                        <a:t>SP</a:t>
                      </a:r>
                      <a:r>
                        <a:rPr lang="ko-KR" altLang="en-US" sz="1400" dirty="0" smtClean="0"/>
                        <a:t>가 증가한다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00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치명타율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Float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0~30%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캐릭터의 치명타 확률과 관련된 수치다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치명타율이 높으면 치명타 공격을 할 확률이 증가한다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치명타는 </a:t>
                      </a:r>
                      <a:r>
                        <a:rPr lang="en-US" altLang="ko-KR" sz="1400" dirty="0" smtClean="0"/>
                        <a:t>1.5</a:t>
                      </a:r>
                      <a:r>
                        <a:rPr lang="ko-KR" altLang="en-US" sz="1400" dirty="0" smtClean="0"/>
                        <a:t>배의 </a:t>
                      </a:r>
                      <a:r>
                        <a:rPr lang="ko-KR" altLang="en-US" sz="1400" dirty="0" err="1" smtClean="0"/>
                        <a:t>데미지를</a:t>
                      </a:r>
                      <a:r>
                        <a:rPr lang="ko-KR" altLang="en-US" sz="1400" dirty="0" smtClean="0"/>
                        <a:t> 갖는다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41413" y="1540701"/>
            <a:ext cx="756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레벨 업 당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스탯</a:t>
            </a:r>
            <a:r>
              <a:rPr lang="ko-KR" altLang="en-US" dirty="0" smtClean="0"/>
              <a:t> 포인트를 획득해 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민첩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지능에 투자할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3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121085"/>
            <a:ext cx="9905998" cy="19050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캐릭터 데</a:t>
            </a:r>
            <a:r>
              <a:rPr lang="ko-KR" altLang="en-US" dirty="0" smtClean="0"/>
              <a:t>이터 테이블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18234"/>
              </p:ext>
            </p:extLst>
          </p:nvPr>
        </p:nvGraphicFramePr>
        <p:xfrm>
          <a:off x="488517" y="4965989"/>
          <a:ext cx="11273424" cy="999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596"/>
                <a:gridCol w="1071880"/>
                <a:gridCol w="1046775"/>
                <a:gridCol w="726510"/>
                <a:gridCol w="613775"/>
                <a:gridCol w="584650"/>
                <a:gridCol w="1219098"/>
                <a:gridCol w="951978"/>
                <a:gridCol w="1044566"/>
                <a:gridCol w="1600744"/>
                <a:gridCol w="1763852"/>
              </a:tblGrid>
              <a:tr h="420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name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type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strength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agility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intellect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skill_1_id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skill_2_id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football_player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바비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킴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민첩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trapping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bicycle_Kick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1413" y="2480246"/>
            <a:ext cx="48077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캐릭터 데이터 테이블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캐릭터 기본 정보를 다루는 테이블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1</a:t>
            </a:r>
            <a:r>
              <a:rPr lang="ko-KR" altLang="en-US" dirty="0" smtClean="0"/>
              <a:t>레벨 생성된 캐릭터 기준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민첩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지능 총합 </a:t>
            </a:r>
            <a:r>
              <a:rPr lang="en-US" altLang="ko-KR" dirty="0" smtClean="0"/>
              <a:t>5</a:t>
            </a:r>
            <a:r>
              <a:rPr lang="ko-KR" altLang="en-US" dirty="0" smtClean="0"/>
              <a:t>를 기준으로 한다</a:t>
            </a: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15600"/>
              </p:ext>
            </p:extLst>
          </p:nvPr>
        </p:nvGraphicFramePr>
        <p:xfrm>
          <a:off x="7402882" y="695854"/>
          <a:ext cx="3407080" cy="385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40"/>
                <a:gridCol w="1703540"/>
              </a:tblGrid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컬럼</a:t>
                      </a:r>
                      <a:r>
                        <a:rPr lang="ko-KR" altLang="en-US" sz="1400" dirty="0" smtClean="0"/>
                        <a:t> 이름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idx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목록 번호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고유 </a:t>
                      </a:r>
                      <a:r>
                        <a:rPr lang="en-US" altLang="ko-KR" sz="1400" dirty="0" smtClean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캐릭터 이름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type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캐릭터 타입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HP </a:t>
                      </a:r>
                      <a:r>
                        <a:rPr lang="ko-KR" altLang="en-US" sz="1400" dirty="0" smtClean="0"/>
                        <a:t>기본수치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SP </a:t>
                      </a:r>
                      <a:r>
                        <a:rPr lang="ko-KR" altLang="en-US" sz="1400" dirty="0" smtClean="0"/>
                        <a:t>기본수치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strength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힘 기본수치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agility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민첩 기본수치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intellect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지능 기본수치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skill_1_id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번 사용 스킬</a:t>
                      </a:r>
                      <a:r>
                        <a:rPr lang="en-US" altLang="ko-KR" sz="1400" dirty="0" smtClean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skill_2_id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r>
                        <a:rPr lang="ko-KR" altLang="en-US" sz="1400" dirty="0" smtClean="0"/>
                        <a:t>번 사용 스킬</a:t>
                      </a:r>
                      <a:r>
                        <a:rPr lang="en-US" altLang="ko-KR" sz="1400" dirty="0" smtClean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9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121085"/>
            <a:ext cx="9905998" cy="19050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캐릭터 데</a:t>
            </a:r>
            <a:r>
              <a:rPr lang="ko-KR" altLang="en-US" dirty="0" smtClean="0"/>
              <a:t>이터 테이블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66434"/>
              </p:ext>
            </p:extLst>
          </p:nvPr>
        </p:nvGraphicFramePr>
        <p:xfrm>
          <a:off x="526094" y="4755134"/>
          <a:ext cx="11386158" cy="157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907"/>
                <a:gridCol w="1019518"/>
                <a:gridCol w="831810"/>
                <a:gridCol w="907161"/>
                <a:gridCol w="1716066"/>
                <a:gridCol w="1465545"/>
                <a:gridCol w="1440494"/>
                <a:gridCol w="1240076"/>
                <a:gridCol w="1077239"/>
                <a:gridCol w="1127342"/>
              </a:tblGrid>
              <a:tr h="420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name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type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target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power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target_range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skill_range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event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effect_id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trapping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트래핑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range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front_enemy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agi</a:t>
                      </a:r>
                      <a:r>
                        <a:rPr lang="en-US" altLang="ko-KR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lity * 1.3 * level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airborne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sparkle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bicycle_Kick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바이시클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range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front_enemy</a:t>
                      </a:r>
                      <a:endParaRPr lang="ko-KR" altLang="en-US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agility</a:t>
                      </a:r>
                      <a:r>
                        <a:rPr lang="en-US" altLang="ko-KR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* 1.5 * level</a:t>
                      </a:r>
                      <a:endParaRPr lang="ko-KR" altLang="en-US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push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lightening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1413" y="2480246"/>
            <a:ext cx="4884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스킬 데이터 테이블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캐릭터가 사용하는 스킬 데이터 테이블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스킬의</a:t>
            </a:r>
            <a:r>
              <a:rPr lang="ko-KR" altLang="en-US" dirty="0" smtClean="0"/>
              <a:t> 설정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나타낸다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98675"/>
              </p:ext>
            </p:extLst>
          </p:nvPr>
        </p:nvGraphicFramePr>
        <p:xfrm>
          <a:off x="7402882" y="846166"/>
          <a:ext cx="3407080" cy="3535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40"/>
                <a:gridCol w="1703540"/>
              </a:tblGrid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컬럼</a:t>
                      </a:r>
                      <a:r>
                        <a:rPr lang="ko-KR" altLang="en-US" sz="1400" dirty="0" smtClean="0"/>
                        <a:t> 이름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idx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목록 번호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고유 </a:t>
                      </a:r>
                      <a:r>
                        <a:rPr lang="en-US" altLang="ko-KR" sz="1400" dirty="0" smtClean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스킬 이름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type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스킬</a:t>
                      </a:r>
                      <a:r>
                        <a:rPr lang="ko-KR" altLang="en-US" sz="1400" baseline="0" dirty="0" smtClean="0"/>
                        <a:t> 타입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target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스킬 적용 대상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power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스킬 </a:t>
                      </a:r>
                      <a:r>
                        <a:rPr lang="ko-KR" altLang="en-US" sz="1400" dirty="0" err="1" smtClean="0"/>
                        <a:t>데미지</a:t>
                      </a:r>
                      <a:r>
                        <a:rPr lang="ko-KR" altLang="en-US" sz="1400" dirty="0" smtClean="0"/>
                        <a:t> 공식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target_range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타겟</a:t>
                      </a:r>
                      <a:r>
                        <a:rPr lang="ko-KR" altLang="en-US" sz="1400" dirty="0" smtClean="0"/>
                        <a:t> 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skill_range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스킬 범위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event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스킬 사용 효과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21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effect_id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이펙트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2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822298"/>
              </p:ext>
            </p:extLst>
          </p:nvPr>
        </p:nvGraphicFramePr>
        <p:xfrm>
          <a:off x="1141411" y="2514600"/>
          <a:ext cx="9906000" cy="350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689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605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애니메이션 이름</a:t>
                      </a:r>
                      <a:endParaRPr lang="ko-KR" altLang="en-US" dirty="0"/>
                    </a:p>
                  </a:txBody>
                  <a:tcPr marL="90055" marR="900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애니메이션 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marL="90055" marR="900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조건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대기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Idle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대기 상태 </a:t>
                      </a:r>
                      <a:r>
                        <a:rPr lang="ko-KR" altLang="en-US" dirty="0" err="1" smtClean="0"/>
                        <a:t>일때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이동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Move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W,A,S,D </a:t>
                      </a:r>
                      <a:r>
                        <a:rPr lang="ko-KR" altLang="en-US" dirty="0" smtClean="0"/>
                        <a:t>키보드 키를 눌렀을 때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기본 공격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Basic_Attack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마우스 왼 클릭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 smtClean="0"/>
                        <a:t>콤보</a:t>
                      </a:r>
                      <a:r>
                        <a:rPr lang="ko-KR" altLang="en-US" dirty="0" smtClean="0"/>
                        <a:t> 공격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Combo_Attack_1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기본공격 애니메이션 후 </a:t>
                      </a:r>
                      <a:r>
                        <a:rPr lang="en-US" altLang="ko-KR" dirty="0" smtClean="0"/>
                        <a:t>15</a:t>
                      </a:r>
                      <a:r>
                        <a:rPr lang="ko-KR" altLang="en-US" dirty="0" smtClean="0"/>
                        <a:t>프레임 내에 마우스 왼 클릭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콤보</a:t>
                      </a:r>
                      <a:r>
                        <a:rPr lang="ko-KR" altLang="en-US" dirty="0" smtClean="0"/>
                        <a:t> 공격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Combo_Attack_2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콤보공격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 애니메이션 후 </a:t>
                      </a:r>
                      <a:r>
                        <a:rPr lang="en-US" altLang="ko-KR" dirty="0" smtClean="0"/>
                        <a:t>15</a:t>
                      </a:r>
                      <a:r>
                        <a:rPr lang="ko-KR" altLang="en-US" dirty="0" smtClean="0"/>
                        <a:t>프레임 내에 마우스 왼 클릭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 smtClean="0"/>
                        <a:t>강공격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Strong_Attack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마우스 오른 클릭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회피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Dodge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키보드 </a:t>
                      </a:r>
                      <a:r>
                        <a:rPr lang="en-US" altLang="ko-KR" dirty="0" smtClean="0"/>
                        <a:t>W,A,S,D</a:t>
                      </a:r>
                      <a:r>
                        <a:rPr lang="ko-KR" altLang="en-US" dirty="0" smtClean="0"/>
                        <a:t>키 </a:t>
                      </a:r>
                      <a:r>
                        <a:rPr lang="en-US" altLang="ko-KR" dirty="0" smtClean="0"/>
                        <a:t>Down +</a:t>
                      </a:r>
                      <a:r>
                        <a:rPr lang="ko-KR" altLang="en-US" dirty="0" smtClean="0"/>
                        <a:t> 왼쪽 </a:t>
                      </a:r>
                      <a:r>
                        <a:rPr lang="en-US" altLang="ko-KR" dirty="0" smtClean="0"/>
                        <a:t>Shift </a:t>
                      </a:r>
                      <a:r>
                        <a:rPr lang="ko-KR" altLang="en-US" dirty="0" smtClean="0"/>
                        <a:t>키 </a:t>
                      </a:r>
                      <a:r>
                        <a:rPr lang="en-US" altLang="ko-KR" dirty="0" smtClean="0"/>
                        <a:t>Down</a:t>
                      </a:r>
                      <a:endParaRPr lang="ko-KR" altLang="en-US" dirty="0"/>
                    </a:p>
                  </a:txBody>
                  <a:tcPr marL="90055" marR="9005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854923"/>
              </p:ext>
            </p:extLst>
          </p:nvPr>
        </p:nvGraphicFramePr>
        <p:xfrm>
          <a:off x="1141413" y="2514600"/>
          <a:ext cx="99060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11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983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애니메이션 이름</a:t>
                      </a:r>
                      <a:endParaRPr lang="ko-KR" altLang="en-US" dirty="0"/>
                    </a:p>
                  </a:txBody>
                  <a:tcPr marL="90055" marR="900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애니메이션 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marL="90055" marR="900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조건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피격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Hit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지상에서 일반 공격으로 피격 됐을 때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쓰러짐 시작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FallDown_Start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지상에서 </a:t>
                      </a:r>
                      <a:r>
                        <a:rPr lang="ko-KR" altLang="en-US" dirty="0" err="1" smtClean="0"/>
                        <a:t>강공격이나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스킬로</a:t>
                      </a:r>
                      <a:r>
                        <a:rPr lang="ko-KR" altLang="en-US" dirty="0" smtClean="0"/>
                        <a:t> 피격 됐을 때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사망했을 때</a:t>
                      </a:r>
                      <a:endParaRPr lang="en-US" altLang="ko-KR" dirty="0" smtClean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쓰러짐 끝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FallDown_End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dirty="0" smtClean="0"/>
                        <a:t>쓰러짐 시작 모션이 끝났을 때</a:t>
                      </a:r>
                      <a:endParaRPr lang="en-US" altLang="ko-KR" dirty="0" smtClean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일어서기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Rise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쓰러짐 </a:t>
                      </a:r>
                      <a:r>
                        <a:rPr lang="ko-KR" altLang="en-US" dirty="0" smtClean="0"/>
                        <a:t>상태가 </a:t>
                      </a:r>
                      <a:r>
                        <a:rPr lang="ko-KR" altLang="en-US" dirty="0" smtClean="0"/>
                        <a:t>해제됐을 때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사망 상태가 해제됐을 때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스킬</a:t>
                      </a:r>
                      <a:r>
                        <a:rPr lang="en-US" altLang="ko-KR" dirty="0" smtClean="0"/>
                        <a:t>1_</a:t>
                      </a:r>
                      <a:r>
                        <a:rPr lang="ko-KR" altLang="en-US" dirty="0" smtClean="0"/>
                        <a:t>트래핑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Skill_1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키보드 </a:t>
                      </a:r>
                      <a:r>
                        <a:rPr lang="en-US" altLang="ko-KR" dirty="0" smtClean="0"/>
                        <a:t>Q </a:t>
                      </a:r>
                      <a:r>
                        <a:rPr lang="ko-KR" altLang="en-US" dirty="0" smtClean="0"/>
                        <a:t>키 </a:t>
                      </a:r>
                      <a:r>
                        <a:rPr lang="en-US" altLang="ko-KR" baseline="0" dirty="0" smtClean="0"/>
                        <a:t>Down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스킬</a:t>
                      </a:r>
                      <a:r>
                        <a:rPr lang="en-US" altLang="ko-KR" dirty="0" smtClean="0"/>
                        <a:t>2_</a:t>
                      </a:r>
                      <a:r>
                        <a:rPr lang="ko-KR" altLang="en-US" dirty="0" err="1" smtClean="0"/>
                        <a:t>바이시클킥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Skill_2</a:t>
                      </a:r>
                      <a:endParaRPr lang="ko-KR" altLang="en-US" dirty="0"/>
                    </a:p>
                  </a:txBody>
                  <a:tcPr marL="90055" marR="9005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키보드 </a:t>
                      </a:r>
                      <a:r>
                        <a:rPr lang="en-US" altLang="ko-KR" dirty="0" smtClean="0"/>
                        <a:t>E </a:t>
                      </a:r>
                      <a:r>
                        <a:rPr lang="ko-KR" altLang="en-US" dirty="0" smtClean="0"/>
                        <a:t>키 </a:t>
                      </a:r>
                      <a:r>
                        <a:rPr lang="en-US" altLang="ko-KR" dirty="0" smtClean="0"/>
                        <a:t>Down</a:t>
                      </a:r>
                      <a:endParaRPr lang="ko-KR" altLang="en-US" dirty="0"/>
                    </a:p>
                  </a:txBody>
                  <a:tcPr marL="90055" marR="90055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86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대기</a:t>
            </a:r>
            <a:endParaRPr lang="ko-KR" altLang="en-US" dirty="0"/>
          </a:p>
        </p:txBody>
      </p:sp>
      <p:sp>
        <p:nvSpPr>
          <p:cNvPr id="5" name="육각형 4"/>
          <p:cNvSpPr/>
          <p:nvPr/>
        </p:nvSpPr>
        <p:spPr>
          <a:xfrm>
            <a:off x="6840529" y="1834816"/>
            <a:ext cx="2961197" cy="2757066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육각형 5"/>
          <p:cNvSpPr/>
          <p:nvPr/>
        </p:nvSpPr>
        <p:spPr>
          <a:xfrm>
            <a:off x="9303036" y="3610453"/>
            <a:ext cx="2630466" cy="2354893"/>
          </a:xfrm>
          <a:prstGeom prst="hexag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37006"/>
              </p:ext>
            </p:extLst>
          </p:nvPr>
        </p:nvGraphicFramePr>
        <p:xfrm>
          <a:off x="847493" y="2514600"/>
          <a:ext cx="5438275" cy="377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456"/>
                <a:gridCol w="4462819"/>
              </a:tblGrid>
              <a:tr h="729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기본 대기 상태 시 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29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힙합 댄스의 기본 스텝을 차용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29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15</a:t>
                      </a:r>
                      <a:r>
                        <a:rPr lang="ko-KR" altLang="en-US" sz="1800" dirty="0" smtClean="0"/>
                        <a:t>프레임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59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다른 댄스나 축구 기술 사용 시 어색하지 않게끔 움직임이 활동적인 동작을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59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따로 </a:t>
                      </a:r>
                      <a:r>
                        <a:rPr lang="en-US" altLang="ko-KR" sz="1800" dirty="0" smtClean="0"/>
                        <a:t>Run </a:t>
                      </a:r>
                      <a:r>
                        <a:rPr lang="ko-KR" altLang="en-US" sz="1800" dirty="0" smtClean="0"/>
                        <a:t>동작 없이 </a:t>
                      </a:r>
                      <a:r>
                        <a:rPr lang="en-US" altLang="ko-KR" sz="1800" dirty="0" smtClean="0"/>
                        <a:t>Move</a:t>
                      </a:r>
                      <a:r>
                        <a:rPr lang="ko-KR" altLang="en-US" sz="1800" dirty="0" smtClean="0"/>
                        <a:t>로만 이동한다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0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이동</a:t>
            </a:r>
            <a:endParaRPr lang="ko-KR" altLang="en-US" dirty="0"/>
          </a:p>
        </p:txBody>
      </p:sp>
      <p:sp>
        <p:nvSpPr>
          <p:cNvPr id="5" name="육각형 4"/>
          <p:cNvSpPr/>
          <p:nvPr/>
        </p:nvSpPr>
        <p:spPr>
          <a:xfrm>
            <a:off x="7417607" y="2199575"/>
            <a:ext cx="3923724" cy="3731877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615653"/>
              </p:ext>
            </p:extLst>
          </p:nvPr>
        </p:nvGraphicFramePr>
        <p:xfrm>
          <a:off x="847493" y="2514601"/>
          <a:ext cx="5438275" cy="3721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456"/>
                <a:gridCol w="4462819"/>
              </a:tblGrid>
              <a:tr h="71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sz="2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bg1"/>
                          </a:solidFill>
                        </a:rPr>
                        <a:t>W,A,S,D </a:t>
                      </a:r>
                      <a:r>
                        <a:rPr lang="ko-KR" altLang="en-US" sz="1800" b="0" dirty="0" smtClean="0">
                          <a:solidFill>
                            <a:schemeClr val="bg1"/>
                          </a:solidFill>
                        </a:rPr>
                        <a:t>키보드 키를 눌렀을 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1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운동 선수의 달리기</a:t>
                      </a:r>
                      <a:endParaRPr lang="en-US" altLang="ko-KR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1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/>
                        <a:t>10</a:t>
                      </a:r>
                      <a:r>
                        <a:rPr lang="ko-KR" altLang="en-US" sz="1800" dirty="0" smtClean="0"/>
                        <a:t>프레임</a:t>
                      </a:r>
                      <a:endParaRPr lang="en-US" altLang="ko-KR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6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800" dirty="0" smtClean="0"/>
                        <a:t>일반적인 달리는 동작</a:t>
                      </a:r>
                      <a:endParaRPr lang="en-US" altLang="ko-KR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746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특이사항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/>
                        <a:t>따로 </a:t>
                      </a:r>
                      <a:r>
                        <a:rPr lang="en-US" altLang="ko-KR" sz="1800" dirty="0" smtClean="0"/>
                        <a:t>Run </a:t>
                      </a:r>
                      <a:r>
                        <a:rPr lang="ko-KR" altLang="en-US" sz="1800" dirty="0" smtClean="0"/>
                        <a:t>동작 없이 </a:t>
                      </a:r>
                      <a:r>
                        <a:rPr lang="en-US" altLang="ko-KR" sz="1800" dirty="0" smtClean="0"/>
                        <a:t>Move</a:t>
                      </a:r>
                      <a:r>
                        <a:rPr lang="ko-KR" altLang="en-US" sz="1800" dirty="0" smtClean="0"/>
                        <a:t>로만 이동한다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1060</TotalTime>
  <Words>1104</Words>
  <Application>Microsoft Office PowerPoint</Application>
  <PresentationFormat>와이드스크린</PresentationFormat>
  <Paragraphs>368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나눔바른고딕</vt:lpstr>
      <vt:lpstr>맑은 고딕</vt:lpstr>
      <vt:lpstr>Arial</vt:lpstr>
      <vt:lpstr>Century Gothic</vt:lpstr>
      <vt:lpstr>Times New Roman</vt:lpstr>
      <vt:lpstr>Wingdings</vt:lpstr>
      <vt:lpstr>그물</vt:lpstr>
      <vt:lpstr>캐릭터 컨셉 및 모션</vt:lpstr>
      <vt:lpstr>1. 컨셉</vt:lpstr>
      <vt:lpstr>2. 캐릭터 스탯</vt:lpstr>
      <vt:lpstr>2. 캐릭터 데이터 테이블</vt:lpstr>
      <vt:lpstr>2. 캐릭터 데이터 테이블</vt:lpstr>
      <vt:lpstr>3. 모션</vt:lpstr>
      <vt:lpstr>3. 모션</vt:lpstr>
      <vt:lpstr>3. 모션 - 대기</vt:lpstr>
      <vt:lpstr>3. 모션 - 이동</vt:lpstr>
      <vt:lpstr>3. 모션 – 기본 공격</vt:lpstr>
      <vt:lpstr>3. 모션 – 콤보 공격 1</vt:lpstr>
      <vt:lpstr>3. 모션 – 콤보 공격2</vt:lpstr>
      <vt:lpstr>3. 모션 – 강공격</vt:lpstr>
      <vt:lpstr>3. 모션 – 회피</vt:lpstr>
      <vt:lpstr>3. 모션 – 피격</vt:lpstr>
      <vt:lpstr>3. 모션 – 쓰러짐 시작</vt:lpstr>
      <vt:lpstr>3. 모션 – 쓰러짐 끝</vt:lpstr>
      <vt:lpstr>3. 모션 – 일어서기</vt:lpstr>
      <vt:lpstr>2. 모션 – 스킬1 트래핑</vt:lpstr>
      <vt:lpstr>3. 모션 – 스킬2 바이시클킥</vt:lpstr>
      <vt:lpstr>3. FSM</vt:lpstr>
      <vt:lpstr>3. FSM</vt:lpstr>
      <vt:lpstr>3. FSM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캐릭터 컨셉 및 모션</dc:title>
  <dc:creator>참 다랑어</dc:creator>
  <cp:lastModifiedBy>참 다랑어</cp:lastModifiedBy>
  <cp:revision>48</cp:revision>
  <dcterms:created xsi:type="dcterms:W3CDTF">2020-01-15T01:05:36Z</dcterms:created>
  <dcterms:modified xsi:type="dcterms:W3CDTF">2020-01-16T08:03:09Z</dcterms:modified>
</cp:coreProperties>
</file>